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367" r:id="rId4"/>
    <p:sldId id="368" r:id="rId5"/>
    <p:sldId id="348" r:id="rId6"/>
    <p:sldId id="359" r:id="rId7"/>
    <p:sldId id="354" r:id="rId8"/>
    <p:sldId id="360" r:id="rId9"/>
    <p:sldId id="358" r:id="rId10"/>
    <p:sldId id="362" r:id="rId11"/>
    <p:sldId id="347" r:id="rId12"/>
    <p:sldId id="366" r:id="rId13"/>
    <p:sldId id="271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7797" autoAdjust="0"/>
  </p:normalViewPr>
  <p:slideViewPr>
    <p:cSldViewPr showGuides="1">
      <p:cViewPr varScale="1">
        <p:scale>
          <a:sx n="97" d="100"/>
          <a:sy n="97" d="100"/>
        </p:scale>
        <p:origin x="332" y="68"/>
      </p:cViewPr>
      <p:guideLst>
        <p:guide orient="horz" pos="2832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用大模型丰富知识图谱的语义信息用于推荐系统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Figure3</a:t>
            </a:r>
            <a:r>
              <a:rPr lang="zh-CN" altLang="en-US" dirty="0"/>
              <a:t>：参数敏感性 </a:t>
            </a:r>
            <a:endParaRPr lang="en-US" altLang="zh-CN" dirty="0"/>
          </a:p>
          <a:p>
            <a:r>
              <a:rPr lang="en-US" altLang="zh-CN" dirty="0"/>
              <a:t>Figure4</a:t>
            </a:r>
            <a:r>
              <a:rPr lang="zh-CN" altLang="en-US" dirty="0"/>
              <a:t>：稀疏场景的效果 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这一结果表明，当图形连通性有限时，语义配置文件提供了额外的指导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04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KGRec</a:t>
            </a:r>
            <a:r>
              <a:rPr lang="zh-CN" altLang="en-US" dirty="0"/>
              <a:t>模型未能识别</a:t>
            </a:r>
            <a:r>
              <a:rPr lang="en-US" altLang="zh-CN" dirty="0"/>
              <a:t>User 688</a:t>
            </a:r>
            <a:r>
              <a:rPr lang="zh-CN" altLang="en-US" dirty="0"/>
              <a:t>的偏好，并未将这本书推荐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61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这些方法将语义文件信号限制为局部用户项建模，而不是在整个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中传播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E933E-340F-CC73-9904-ED869831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27159E-E30A-1BBE-8974-54847F21B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059306-F890-8243-82CE-53C300AB7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8E6632-B0E5-D077-00CD-04A42B88D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3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EA506-3448-1A92-E03E-C96C8E6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33A7F2-8143-5BA3-4A7F-1DE8D771D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A44886-2FCF-D91D-6F0D-E486E382B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D2B786-4B2D-D6C4-E7F2-72BAEEF2B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8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删除用户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(Spike-u)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item(Spike-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(Spike-e)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省略把语义信息注入到知识图谱实体的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embedding(Spike-r) 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删除将文本配置文件与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节点对齐的成对匹配损失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(Spike-m)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17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比较将语义融入到实体表示的几种融合方法，拼接、注意力、乘法、乘法加逆操作、加法、加法加逆操作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9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Table5</a:t>
            </a:r>
            <a:r>
              <a:rPr lang="zh-CN" altLang="en-US" dirty="0"/>
              <a:t>：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研究不同的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生成方法</a:t>
            </a:r>
            <a:endParaRPr lang="en-US" altLang="zh-CN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：评估生成的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的质量 用的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GPT5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说服力、相关性和忠诚度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b="1" dirty="0"/>
              <a:t>说服力</a:t>
            </a:r>
            <a:r>
              <a:rPr lang="zh-CN" altLang="en-US" dirty="0"/>
              <a:t>衡量的是个人档案的表达是否具有足够的说服力，能够清楚、逻辑地表达用户的偏好，并提供足够的证据或推理来支持这些偏好。这不仅仅是描述用户的兴趣，还要求解释为何用户会产生这些偏好，或者用户选择某些物品的原因</a:t>
            </a:r>
            <a:endParaRPr lang="en-US" altLang="zh-CN" dirty="0"/>
          </a:p>
          <a:p>
            <a:r>
              <a:rPr lang="zh-CN" altLang="en-US" b="1" dirty="0"/>
              <a:t>相关性</a:t>
            </a:r>
            <a:r>
              <a:rPr lang="zh-CN" altLang="en-US" dirty="0"/>
              <a:t>衡量的是生成的个人档案是否准确地反映了用户的实际偏好，是否能捕捉到用户行为中的重要模式。一个高度相关的档案应准确总结用户的兴趣，并将其与用户实际的行为（如观看历史、购买记录等）紧密联系</a:t>
            </a:r>
            <a:endParaRPr lang="en-US" altLang="zh-CN" dirty="0"/>
          </a:p>
          <a:p>
            <a:r>
              <a:rPr lang="zh-CN" altLang="en-US" b="1" dirty="0"/>
              <a:t>真实性</a:t>
            </a:r>
            <a:r>
              <a:rPr lang="zh-CN" altLang="en-US" dirty="0"/>
              <a:t>衡量的是个人档案中的陈述是否与用户的真实行为和历史一致。它要求档案所表达的偏好和推理是基于真实的用户行为，并且没有虚构或错误的部分。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19251"/>
            <a:ext cx="12371934" cy="1161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Enriching Semantic Profiles into Knowledge Graph for Recommender Systems Using Large Language Models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 2026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4100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a-DK" altLang="zh-CN" sz="1600" dirty="0"/>
              <a:t>https://github.com/circleAhn/SPiKE-pytorch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 descr="文本, 信件&#10;&#10;AI 生成的内容可能不正确。">
            <a:extLst>
              <a:ext uri="{FF2B5EF4-FFF2-40B4-BE49-F238E27FC236}">
                <a16:creationId xmlns:a16="http://schemas.microsoft.com/office/drawing/2014/main" id="{5047D797-F3CB-78D5-EB15-15D91E385A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439" y="2893946"/>
            <a:ext cx="11185119" cy="1809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表格&#10;&#10;AI 生成的内容可能不正确。">
            <a:extLst>
              <a:ext uri="{FF2B5EF4-FFF2-40B4-BE49-F238E27FC236}">
                <a16:creationId xmlns:a16="http://schemas.microsoft.com/office/drawing/2014/main" id="{3874B83E-26B3-9122-BA8F-71E711EA82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1447800"/>
            <a:ext cx="6128124" cy="2514600"/>
          </a:xfrm>
          <a:prstGeom prst="rect">
            <a:avLst/>
          </a:prstGeom>
        </p:spPr>
      </p:pic>
      <p:pic>
        <p:nvPicPr>
          <p:cNvPr id="20" name="图片 19" descr="表格&#10;&#10;AI 生成的内容可能不正确。">
            <a:extLst>
              <a:ext uri="{FF2B5EF4-FFF2-40B4-BE49-F238E27FC236}">
                <a16:creationId xmlns:a16="http://schemas.microsoft.com/office/drawing/2014/main" id="{A2A1546E-A3D3-FCC4-F8C0-D6C8545AFD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0" y="4495800"/>
            <a:ext cx="6409268" cy="22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7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图表, 折线图&#10;&#10;AI 生成的内容可能不正确。">
            <a:extLst>
              <a:ext uri="{FF2B5EF4-FFF2-40B4-BE49-F238E27FC236}">
                <a16:creationId xmlns:a16="http://schemas.microsoft.com/office/drawing/2014/main" id="{9CEEBE08-6E5A-B2E9-D06B-4A5F8D475B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905000"/>
            <a:ext cx="5105400" cy="4025708"/>
          </a:xfrm>
          <a:prstGeom prst="rect">
            <a:avLst/>
          </a:prstGeom>
        </p:spPr>
      </p:pic>
      <p:pic>
        <p:nvPicPr>
          <p:cNvPr id="21" name="图片 20" descr="图表, 折线图&#10;&#10;AI 生成的内容可能不正确。">
            <a:extLst>
              <a:ext uri="{FF2B5EF4-FFF2-40B4-BE49-F238E27FC236}">
                <a16:creationId xmlns:a16="http://schemas.microsoft.com/office/drawing/2014/main" id="{43D0044A-5E22-82AA-5848-1C0681D44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7352" y="1941801"/>
            <a:ext cx="5780172" cy="39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B20F7-8EA7-018F-AF40-2FA6C50CF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887EDAD-D2D5-3F4C-9EAD-A1EBE989A82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2BF1354-9F02-8309-BC9B-A1D1A7DFDA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CCCCE9C-5EE3-3ADA-7D22-A06B982CA99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02A8934-4452-C26D-4844-C879A1A9834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44EA7C4-CE5F-4BAD-B63A-636906CACB4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5B3EAAF-8894-3786-A707-E81CCF6C49A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173329B-B71E-0CA6-FAE3-35CD4482E31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C92B99B-B984-6E7E-1E8B-459F95C59B4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3804D93-9578-6AC5-1C49-59E38DF647D2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AD25BF8-6701-AB68-7B2A-97854A3E1E3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FDFB4EE-63B5-BEFE-E395-1F7BB8EB1BCB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A98B55EF-D892-64F6-5006-9D48DCB63AA2}"/>
              </a:ext>
            </a:extLst>
          </p:cNvPr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B2F3F00-45D4-B025-AED6-C0CA3B54F1EF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D9F5F1F-9ED5-BFA3-CB82-3A0ACA464E80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0CED565-2C9B-933F-3A94-B158C027AFB9}"/>
              </a:ext>
            </a:extLst>
          </p:cNvPr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文本&#10;&#10;AI 生成的内容可能不正确。">
            <a:extLst>
              <a:ext uri="{FF2B5EF4-FFF2-40B4-BE49-F238E27FC236}">
                <a16:creationId xmlns:a16="http://schemas.microsoft.com/office/drawing/2014/main" id="{DEC7912A-D0DD-4CB4-BC36-4720677E7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147" y="691446"/>
            <a:ext cx="4613703" cy="61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209800" y="1731033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114555" y="2364729"/>
            <a:ext cx="11962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1).KG-only models provide explicit links between users and items, but the specific attributes that users prefer remain implicit.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2).LLM-generated user profiles are explicit, but they are generally focused on the user, often limited to item coverage.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3).These methods confine profile signals to local user-item modeling, instead of propagating them throughout the entire KG.</a:t>
            </a:r>
          </a:p>
          <a:p>
            <a:pPr algn="just"/>
            <a:endParaRPr lang="en-US" altLang="zh-C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1580A-ACDA-5641-FBDD-7D85358D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B7CCB78-B3AB-02E7-537D-8B6029C81CA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152CEE-2EEE-7D97-F7A4-ECCA95020DB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5B48427-5FAE-D6B6-FD70-5944A6233A3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163221-E1DB-7CA4-46DD-1570C8E62CD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FD1102B-6101-E5A9-3BD1-D304F19F6F6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CFDACC1-4316-3060-5625-BEB0366F870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8AE4273-7B63-259F-D77F-6B82452F9E2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556D52B-906B-0C58-35A1-87FBE97B697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D105095-343F-592C-F46A-37152561F2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B2D1EC3-6F60-EFD7-9605-40F4181F434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6BE1871-75DF-2771-EA43-62647F7B74C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0E6911B5-758F-53C3-F2F1-FD943E54C7CE}"/>
              </a:ext>
            </a:extLst>
          </p:cNvPr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EE725AA-73E9-3C57-9B07-401FA4583DE3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B3D1975-737A-CC9E-9751-1FC7E80EC8D9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1D99AB0-BF9E-E887-9903-C5315E3B6336}"/>
              </a:ext>
            </a:extLst>
          </p:cNvPr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图示&#10;&#10;AI 生成的内容可能不正确。">
            <a:extLst>
              <a:ext uri="{FF2B5EF4-FFF2-40B4-BE49-F238E27FC236}">
                <a16:creationId xmlns:a16="http://schemas.microsoft.com/office/drawing/2014/main" id="{38014BD4-4C16-522F-3C22-D4662FD9A1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99" y="1498693"/>
            <a:ext cx="12087601" cy="44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39E5-37CC-C0C8-86E4-A974AA7D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60AF29-63B9-4A3D-3C9C-6BACC172FEF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364884-4E53-C911-F0BD-1B63FE5DA95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D4B8BA1-86D5-AC52-8C39-3EAA893F5B9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771B027-FC17-3DE0-1FCD-76A33158339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1160F4A-0167-1DF3-9A89-AB4862A5F48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CC012CD-7FA0-FDC9-1C29-240C380AEAA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E27A285-CA74-1AC2-7B64-CDB8E45F3A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7A69DA-8832-9630-2D02-974F49B07F4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C1C73BB-0E5C-1BB8-4236-CE2511B40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D1401F2-BAB7-F993-891A-E9EB3D04CAC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F175F62-4CE5-DB63-DF5F-0A677E4A5EBA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4AFD0C0-4FBB-F2E7-40D3-AD06CB0CC11E}"/>
              </a:ext>
            </a:extLst>
          </p:cNvPr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E088483-054D-FD85-F1ED-D7C757195BF8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64C5C2F-C968-3AF1-37C6-CD45569E16AB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8D7D580-A848-C9B7-23E7-D7B4EBFC4BFA}"/>
              </a:ext>
            </a:extLst>
          </p:cNvPr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文本&#10;&#10;AI 生成的内容可能不正确。">
            <a:extLst>
              <a:ext uri="{FF2B5EF4-FFF2-40B4-BE49-F238E27FC236}">
                <a16:creationId xmlns:a16="http://schemas.microsoft.com/office/drawing/2014/main" id="{55B54583-CCE9-C5B0-DE85-1810D5681B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3" y="1149466"/>
            <a:ext cx="12022035" cy="56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5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图示&#10;&#10;AI 生成的内容可能不正确。">
            <a:extLst>
              <a:ext uri="{FF2B5EF4-FFF2-40B4-BE49-F238E27FC236}">
                <a16:creationId xmlns:a16="http://schemas.microsoft.com/office/drawing/2014/main" id="{649FE8F9-B75F-DD61-920E-54220B69C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99" y="598166"/>
            <a:ext cx="3508302" cy="294878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930C806-CA49-BCC8-5542-4039A5DFF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3737" y="936889"/>
            <a:ext cx="5569242" cy="42496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E4E0153-3F3E-D759-76BC-0386CE187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8011" y="1429618"/>
            <a:ext cx="6469604" cy="4994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7F9B133-7D06-4D40-A871-8DA23BCA60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6371" y="2043187"/>
            <a:ext cx="6842295" cy="40248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8E1D35E-4E8A-F6BE-31D8-4FAC133858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5443" y="2588584"/>
            <a:ext cx="6668668" cy="464715"/>
          </a:xfrm>
          <a:prstGeom prst="rect">
            <a:avLst/>
          </a:prstGeom>
        </p:spPr>
      </p:pic>
      <p:pic>
        <p:nvPicPr>
          <p:cNvPr id="33" name="图片 32" descr="图示&#10;&#10;AI 生成的内容可能不正确。">
            <a:extLst>
              <a:ext uri="{FF2B5EF4-FFF2-40B4-BE49-F238E27FC236}">
                <a16:creationId xmlns:a16="http://schemas.microsoft.com/office/drawing/2014/main" id="{FE337B71-4403-F88D-6066-9EA6BC44C6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415" y="3795187"/>
            <a:ext cx="3632786" cy="294878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A082EDB-AC72-CE37-3521-9087225C08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1053" y="3438457"/>
            <a:ext cx="4788747" cy="464108"/>
          </a:xfrm>
          <a:prstGeom prst="rect">
            <a:avLst/>
          </a:prstGeom>
        </p:spPr>
      </p:pic>
      <p:pic>
        <p:nvPicPr>
          <p:cNvPr id="38" name="图片 37" descr="徽标&#10;&#10;AI 生成的内容可能不正确。">
            <a:extLst>
              <a:ext uri="{FF2B5EF4-FFF2-40B4-BE49-F238E27FC236}">
                <a16:creationId xmlns:a16="http://schemas.microsoft.com/office/drawing/2014/main" id="{2499719E-0E9D-56E5-761B-D41347F8FE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9414" y="3968763"/>
            <a:ext cx="5806483" cy="755638"/>
          </a:xfrm>
          <a:prstGeom prst="rect">
            <a:avLst/>
          </a:prstGeom>
        </p:spPr>
      </p:pic>
      <p:pic>
        <p:nvPicPr>
          <p:cNvPr id="40" name="图片 39" descr="文本&#10;&#10;AI 生成的内容可能不正确。">
            <a:extLst>
              <a:ext uri="{FF2B5EF4-FFF2-40B4-BE49-F238E27FC236}">
                <a16:creationId xmlns:a16="http://schemas.microsoft.com/office/drawing/2014/main" id="{E71F6F7C-BD8E-56C1-5976-DAA026EC28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3907" y="4877424"/>
            <a:ext cx="6153694" cy="1147526"/>
          </a:xfrm>
          <a:prstGeom prst="rect">
            <a:avLst/>
          </a:prstGeom>
        </p:spPr>
      </p:pic>
      <p:pic>
        <p:nvPicPr>
          <p:cNvPr id="42" name="图片 41" descr="徽标&#10;&#10;AI 生成的内容可能不正确。">
            <a:extLst>
              <a:ext uri="{FF2B5EF4-FFF2-40B4-BE49-F238E27FC236}">
                <a16:creationId xmlns:a16="http://schemas.microsoft.com/office/drawing/2014/main" id="{6C8F38AD-6640-F8F9-8AE8-A2EE6B1761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99237" y="6053472"/>
            <a:ext cx="4507977" cy="8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4572" y="36806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6972" y="38330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 descr="图示, 示意图&#10;&#10;AI 生成的内容可能不正确。">
            <a:extLst>
              <a:ext uri="{FF2B5EF4-FFF2-40B4-BE49-F238E27FC236}">
                <a16:creationId xmlns:a16="http://schemas.microsoft.com/office/drawing/2014/main" id="{5CFB16E9-CFDA-50A8-AB5C-8E9836745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505128"/>
            <a:ext cx="4332486" cy="4152543"/>
          </a:xfrm>
          <a:prstGeom prst="rect">
            <a:avLst/>
          </a:prstGeom>
        </p:spPr>
      </p:pic>
      <p:pic>
        <p:nvPicPr>
          <p:cNvPr id="23" name="图片 22" descr="图示&#10;&#10;AI 生成的内容可能不正确。">
            <a:extLst>
              <a:ext uri="{FF2B5EF4-FFF2-40B4-BE49-F238E27FC236}">
                <a16:creationId xmlns:a16="http://schemas.microsoft.com/office/drawing/2014/main" id="{809FBDA6-D95F-B543-0C5B-6D1C21102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3880" y="689712"/>
            <a:ext cx="5236168" cy="107544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271CFBE-6FA2-EF04-E591-0100BBBCFB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3880" y="1917554"/>
            <a:ext cx="5069320" cy="567763"/>
          </a:xfrm>
          <a:prstGeom prst="rect">
            <a:avLst/>
          </a:prstGeom>
        </p:spPr>
      </p:pic>
      <p:pic>
        <p:nvPicPr>
          <p:cNvPr id="28" name="图片 27" descr="图示&#10;&#10;AI 生成的内容可能不正确。">
            <a:extLst>
              <a:ext uri="{FF2B5EF4-FFF2-40B4-BE49-F238E27FC236}">
                <a16:creationId xmlns:a16="http://schemas.microsoft.com/office/drawing/2014/main" id="{15BF257B-20F7-7A43-01A8-59B1AAEBB0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4956" y="3195722"/>
            <a:ext cx="5434016" cy="71920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B76DE90-335F-2378-3E0B-6114AF7DA7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0517" y="4083780"/>
            <a:ext cx="4332486" cy="437625"/>
          </a:xfrm>
          <a:prstGeom prst="rect">
            <a:avLst/>
          </a:prstGeom>
        </p:spPr>
      </p:pic>
      <p:pic>
        <p:nvPicPr>
          <p:cNvPr id="36" name="图片 35" descr="文本&#10;&#10;AI 生成的内容可能不正确。">
            <a:extLst>
              <a:ext uri="{FF2B5EF4-FFF2-40B4-BE49-F238E27FC236}">
                <a16:creationId xmlns:a16="http://schemas.microsoft.com/office/drawing/2014/main" id="{589A551C-75B1-CABD-E954-28F59242E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7024" y="4853609"/>
            <a:ext cx="5434016" cy="74665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056DBE9-884D-B292-BBEB-6690DE5FE3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4956" y="5982526"/>
            <a:ext cx="5129216" cy="490350"/>
          </a:xfrm>
          <a:prstGeom prst="rect">
            <a:avLst/>
          </a:prstGeom>
        </p:spPr>
      </p:pic>
      <p:pic>
        <p:nvPicPr>
          <p:cNvPr id="44" name="图片 43" descr="文本&#10;&#10;AI 生成的内容可能不正确。">
            <a:extLst>
              <a:ext uri="{FF2B5EF4-FFF2-40B4-BE49-F238E27FC236}">
                <a16:creationId xmlns:a16="http://schemas.microsoft.com/office/drawing/2014/main" id="{96631699-AA54-645A-A662-C6DFA98BE8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0517" y="2529252"/>
            <a:ext cx="2313283" cy="3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表格&#10;&#10;AI 生成的内容可能不正确。">
            <a:extLst>
              <a:ext uri="{FF2B5EF4-FFF2-40B4-BE49-F238E27FC236}">
                <a16:creationId xmlns:a16="http://schemas.microsoft.com/office/drawing/2014/main" id="{0FCB59F4-8199-0E2C-1924-ABF7ABD73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3" y="1752600"/>
            <a:ext cx="1201384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表格&#10;&#10;AI 生成的内容可能不正确。">
            <a:extLst>
              <a:ext uri="{FF2B5EF4-FFF2-40B4-BE49-F238E27FC236}">
                <a16:creationId xmlns:a16="http://schemas.microsoft.com/office/drawing/2014/main" id="{5CCD69B4-711B-C986-59E1-E1ED6BF7F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" y="1981200"/>
            <a:ext cx="11963400" cy="30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表格&#10;&#10;AI 生成的内容可能不正确。">
            <a:extLst>
              <a:ext uri="{FF2B5EF4-FFF2-40B4-BE49-F238E27FC236}">
                <a16:creationId xmlns:a16="http://schemas.microsoft.com/office/drawing/2014/main" id="{6B64958F-EBB2-8596-3C90-7A7F70389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447800"/>
            <a:ext cx="8489437" cy="48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696</Words>
  <Application>Microsoft Office PowerPoint</Application>
  <PresentationFormat>宽屏</PresentationFormat>
  <Paragraphs>142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243</cp:revision>
  <dcterms:created xsi:type="dcterms:W3CDTF">2023-09-17T03:47:00Z</dcterms:created>
  <dcterms:modified xsi:type="dcterms:W3CDTF">2026-03-01T11:14:52Z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